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7"/>
  </p:notesMasterIdLst>
  <p:sldIdLst>
    <p:sldId id="256" r:id="rId3"/>
    <p:sldId id="280" r:id="rId4"/>
    <p:sldId id="268" r:id="rId5"/>
    <p:sldId id="259" r:id="rId6"/>
    <p:sldId id="260" r:id="rId7"/>
    <p:sldId id="257" r:id="rId8"/>
    <p:sldId id="258" r:id="rId9"/>
    <p:sldId id="261" r:id="rId10"/>
    <p:sldId id="262" r:id="rId11"/>
    <p:sldId id="263" r:id="rId12"/>
    <p:sldId id="264" r:id="rId13"/>
    <p:sldId id="266" r:id="rId14"/>
    <p:sldId id="267" r:id="rId15"/>
    <p:sldId id="269" r:id="rId16"/>
    <p:sldId id="270" r:id="rId17"/>
    <p:sldId id="271" r:id="rId18"/>
    <p:sldId id="272" r:id="rId19"/>
    <p:sldId id="273" r:id="rId20"/>
    <p:sldId id="274" r:id="rId21"/>
    <p:sldId id="275" r:id="rId22"/>
    <p:sldId id="278" r:id="rId23"/>
    <p:sldId id="279"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CC00"/>
    <a:srgbClr val="EF7F03"/>
    <a:srgbClr val="660066"/>
    <a:srgbClr val="CC0066"/>
    <a:srgbClr val="FF9900"/>
    <a:srgbClr val="FFFF00"/>
    <a:srgbClr val="EE0077"/>
    <a:srgbClr val="00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8E54C-6A7D-4715-BAE9-F9E07767B733}" type="datetimeFigureOut">
              <a:rPr lang="en-US" smtClean="0"/>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E3B93-66AA-4731-8711-38B08A255E5A}" type="slidenum">
              <a:rPr lang="en-US" smtClean="0"/>
              <a:t>‹#›</a:t>
            </a:fld>
            <a:endParaRPr lang="en-US"/>
          </a:p>
        </p:txBody>
      </p:sp>
    </p:spTree>
    <p:extLst>
      <p:ext uri="{BB962C8B-B14F-4D97-AF65-F5344CB8AC3E}">
        <p14:creationId xmlns:p14="http://schemas.microsoft.com/office/powerpoint/2010/main" val="3056566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E3B93-66AA-4731-8711-38B08A255E5A}" type="slidenum">
              <a:rPr lang="en-US" smtClean="0"/>
              <a:t>3</a:t>
            </a:fld>
            <a:endParaRPr lang="en-US"/>
          </a:p>
        </p:txBody>
      </p:sp>
    </p:spTree>
    <p:extLst>
      <p:ext uri="{BB962C8B-B14F-4D97-AF65-F5344CB8AC3E}">
        <p14:creationId xmlns:p14="http://schemas.microsoft.com/office/powerpoint/2010/main" val="1915776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630082A-DC65-484B-9EAB-449E3C66029C}" type="datetimeFigureOut">
              <a:rPr lang="en-US" smtClean="0"/>
              <a:t>10/28/2015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36EC59D-7414-4D70-95CD-3F7527CD7735}"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0082A-DC65-484B-9EAB-449E3C66029C}"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EC59D-7414-4D70-95CD-3F7527CD7735}"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0082A-DC65-484B-9EAB-449E3C66029C}"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EC59D-7414-4D70-95CD-3F7527CD7735}"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C630082A-DC65-484B-9EAB-449E3C66029C}" type="datetimeFigureOut">
              <a:rPr lang="en-US" smtClean="0"/>
              <a:t>10/28/2015</a:t>
            </a:fld>
            <a:endParaRPr lang="en-US"/>
          </a:p>
        </p:txBody>
      </p:sp>
      <p:sp>
        <p:nvSpPr>
          <p:cNvPr id="17" name="Slide Number Placeholder 16"/>
          <p:cNvSpPr>
            <a:spLocks noGrp="1"/>
          </p:cNvSpPr>
          <p:nvPr>
            <p:ph type="sldNum" sz="quarter" idx="11"/>
          </p:nvPr>
        </p:nvSpPr>
        <p:spPr/>
        <p:txBody>
          <a:bodyPr/>
          <a:lstStyle/>
          <a:p>
            <a:fld id="{E36EC59D-7414-4D70-95CD-3F7527CD7735}"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C630082A-DC65-484B-9EAB-449E3C66029C}" type="datetimeFigureOut">
              <a:rPr lang="en-US" smtClean="0"/>
              <a:t>10/28/2015</a:t>
            </a:fld>
            <a:endParaRPr lang="en-US"/>
          </a:p>
        </p:txBody>
      </p:sp>
      <p:sp>
        <p:nvSpPr>
          <p:cNvPr id="12" name="Slide Number Placeholder 11"/>
          <p:cNvSpPr>
            <a:spLocks noGrp="1"/>
          </p:cNvSpPr>
          <p:nvPr>
            <p:ph type="sldNum" sz="quarter" idx="15"/>
          </p:nvPr>
        </p:nvSpPr>
        <p:spPr/>
        <p:txBody>
          <a:bodyPr/>
          <a:lstStyle/>
          <a:p>
            <a:fld id="{E36EC59D-7414-4D70-95CD-3F7527CD7735}"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C630082A-DC65-484B-9EAB-449E3C66029C}" type="datetimeFigureOut">
              <a:rPr lang="en-US" smtClean="0"/>
              <a:t>10/28/2015</a:t>
            </a:fld>
            <a:endParaRPr lang="en-US"/>
          </a:p>
        </p:txBody>
      </p:sp>
      <p:sp>
        <p:nvSpPr>
          <p:cNvPr id="14" name="Slide Number Placeholder 13"/>
          <p:cNvSpPr>
            <a:spLocks noGrp="1"/>
          </p:cNvSpPr>
          <p:nvPr>
            <p:ph type="sldNum" sz="quarter" idx="11"/>
          </p:nvPr>
        </p:nvSpPr>
        <p:spPr/>
        <p:txBody>
          <a:bodyPr/>
          <a:lstStyle/>
          <a:p>
            <a:fld id="{E36EC59D-7414-4D70-95CD-3F7527CD7735}"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C630082A-DC65-484B-9EAB-449E3C66029C}" type="datetimeFigureOut">
              <a:rPr lang="en-US" smtClean="0"/>
              <a:t>10/28/2015</a:t>
            </a:fld>
            <a:endParaRPr lang="en-US"/>
          </a:p>
        </p:txBody>
      </p:sp>
      <p:sp>
        <p:nvSpPr>
          <p:cNvPr id="12" name="Slide Number Placeholder 11"/>
          <p:cNvSpPr>
            <a:spLocks noGrp="1"/>
          </p:cNvSpPr>
          <p:nvPr>
            <p:ph type="sldNum" sz="quarter" idx="16"/>
          </p:nvPr>
        </p:nvSpPr>
        <p:spPr/>
        <p:txBody>
          <a:bodyPr/>
          <a:lstStyle/>
          <a:p>
            <a:fld id="{E36EC59D-7414-4D70-95CD-3F7527CD7735}"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C630082A-DC65-484B-9EAB-449E3C66029C}" type="datetimeFigureOut">
              <a:rPr lang="en-US" smtClean="0"/>
              <a:t>10/28/2015</a:t>
            </a:fld>
            <a:endParaRPr lang="en-US"/>
          </a:p>
        </p:txBody>
      </p:sp>
      <p:sp>
        <p:nvSpPr>
          <p:cNvPr id="12" name="Slide Number Placeholder 11"/>
          <p:cNvSpPr>
            <a:spLocks noGrp="1"/>
          </p:cNvSpPr>
          <p:nvPr>
            <p:ph type="sldNum" sz="quarter" idx="17"/>
          </p:nvPr>
        </p:nvSpPr>
        <p:spPr/>
        <p:txBody>
          <a:bodyPr/>
          <a:lstStyle/>
          <a:p>
            <a:fld id="{E36EC59D-7414-4D70-95CD-3F7527CD7735}"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C630082A-DC65-484B-9EAB-449E3C66029C}" type="datetimeFigureOut">
              <a:rPr lang="en-US" smtClean="0"/>
              <a:t>10/28/2015</a:t>
            </a:fld>
            <a:endParaRPr lang="en-US"/>
          </a:p>
        </p:txBody>
      </p:sp>
      <p:sp>
        <p:nvSpPr>
          <p:cNvPr id="16" name="Slide Number Placeholder 15"/>
          <p:cNvSpPr>
            <a:spLocks noGrp="1"/>
          </p:cNvSpPr>
          <p:nvPr>
            <p:ph type="sldNum" sz="quarter" idx="11"/>
          </p:nvPr>
        </p:nvSpPr>
        <p:spPr/>
        <p:txBody>
          <a:bodyPr/>
          <a:lstStyle/>
          <a:p>
            <a:fld id="{E36EC59D-7414-4D70-95CD-3F7527CD773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630082A-DC65-484B-9EAB-449E3C66029C}" type="datetimeFigureOut">
              <a:rPr lang="en-US" smtClean="0"/>
              <a:t>10/28/2015</a:t>
            </a:fld>
            <a:endParaRPr lang="en-US"/>
          </a:p>
        </p:txBody>
      </p:sp>
      <p:sp>
        <p:nvSpPr>
          <p:cNvPr id="8" name="Slide Number Placeholder 7"/>
          <p:cNvSpPr>
            <a:spLocks noGrp="1"/>
          </p:cNvSpPr>
          <p:nvPr>
            <p:ph type="sldNum" sz="quarter" idx="11"/>
          </p:nvPr>
        </p:nvSpPr>
        <p:spPr/>
        <p:txBody>
          <a:bodyPr/>
          <a:lstStyle/>
          <a:p>
            <a:fld id="{E36EC59D-7414-4D70-95CD-3F7527CD773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C630082A-DC65-484B-9EAB-449E3C66029C}" type="datetimeFigureOut">
              <a:rPr lang="en-US" smtClean="0"/>
              <a:t>10/28/2015</a:t>
            </a:fld>
            <a:endParaRPr lang="en-US"/>
          </a:p>
        </p:txBody>
      </p:sp>
      <p:sp>
        <p:nvSpPr>
          <p:cNvPr id="19" name="Slide Number Placeholder 18"/>
          <p:cNvSpPr>
            <a:spLocks noGrp="1"/>
          </p:cNvSpPr>
          <p:nvPr>
            <p:ph type="sldNum" sz="quarter" idx="16"/>
          </p:nvPr>
        </p:nvSpPr>
        <p:spPr/>
        <p:txBody>
          <a:bodyPr/>
          <a:lstStyle/>
          <a:p>
            <a:fld id="{E36EC59D-7414-4D70-95CD-3F7527CD7735}"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0082A-DC65-484B-9EAB-449E3C66029C}"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EC59D-7414-4D70-95CD-3F7527CD7735}"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C630082A-DC65-484B-9EAB-449E3C66029C}" type="datetimeFigureOut">
              <a:rPr lang="en-US" smtClean="0"/>
              <a:t>10/28/2015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E36EC59D-7414-4D70-95CD-3F7527CD7735}"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0082A-DC65-484B-9EAB-449E3C66029C}"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EC59D-7414-4D70-95CD-3F7527CD773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0082A-DC65-484B-9EAB-449E3C66029C}"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EC59D-7414-4D70-95CD-3F7527CD7735}"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0082A-DC65-484B-9EAB-449E3C66029C}"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EC59D-7414-4D70-95CD-3F7527CD773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0082A-DC65-484B-9EAB-449E3C66029C}"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EC59D-7414-4D70-95CD-3F7527CD7735}"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30082A-DC65-484B-9EAB-449E3C66029C}"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EC59D-7414-4D70-95CD-3F7527CD7735}"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30082A-DC65-484B-9EAB-449E3C66029C}"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EC59D-7414-4D70-95CD-3F7527CD7735}"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0082A-DC65-484B-9EAB-449E3C66029C}"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EC59D-7414-4D70-95CD-3F7527CD77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0082A-DC65-484B-9EAB-449E3C66029C}"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EC59D-7414-4D70-95CD-3F7527CD77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0082A-DC65-484B-9EAB-449E3C66029C}"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EC59D-7414-4D70-95CD-3F7527CD77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630082A-DC65-484B-9EAB-449E3C66029C}" type="datetimeFigureOut">
              <a:rPr lang="en-US" smtClean="0"/>
              <a:t>10/28/2015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36EC59D-7414-4D70-95CD-3F7527CD773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C630082A-DC65-484B-9EAB-449E3C66029C}" type="datetimeFigureOut">
              <a:rPr lang="en-US" smtClean="0"/>
              <a:t>10/28/2015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E36EC59D-7414-4D70-95CD-3F7527CD7735}"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22418"/>
            <a:ext cx="7315200" cy="599440"/>
          </a:xfrm>
        </p:spPr>
        <p:txBody>
          <a:bodyPr>
            <a:noAutofit/>
            <a:scene3d>
              <a:camera prst="orthographicFront"/>
              <a:lightRig rig="threePt" dir="t"/>
            </a:scene3d>
            <a:sp3d extrusionH="57150">
              <a:bevelT w="69850" h="38100" prst="cross"/>
            </a:sp3d>
          </a:bodyPr>
          <a:lstStyle/>
          <a:p>
            <a:r>
              <a:rPr lang="en-US" sz="4000" dirty="0" smtClean="0">
                <a:ln w="3175">
                  <a:noFill/>
                </a:ln>
                <a:solidFill>
                  <a:srgbClr val="C00000"/>
                </a:solidFill>
                <a:effectLst/>
              </a:rPr>
              <a:t>L</a:t>
            </a:r>
            <a:r>
              <a:rPr lang="en-US" sz="4000" dirty="0" smtClean="0">
                <a:ln w="3175">
                  <a:noFill/>
                </a:ln>
                <a:solidFill>
                  <a:srgbClr val="EF7F03"/>
                </a:solidFill>
                <a:effectLst/>
              </a:rPr>
              <a:t>G</a:t>
            </a:r>
            <a:r>
              <a:rPr lang="en-US" sz="4000" dirty="0" smtClean="0">
                <a:ln w="3175">
                  <a:noFill/>
                </a:ln>
                <a:solidFill>
                  <a:srgbClr val="FFCC00"/>
                </a:solidFill>
                <a:effectLst/>
              </a:rPr>
              <a:t>B</a:t>
            </a:r>
            <a:r>
              <a:rPr lang="en-US" sz="4000" dirty="0" smtClean="0">
                <a:ln w="3175">
                  <a:noFill/>
                </a:ln>
                <a:solidFill>
                  <a:srgbClr val="006600"/>
                </a:solidFill>
                <a:effectLst/>
              </a:rPr>
              <a:t>T</a:t>
            </a:r>
            <a:r>
              <a:rPr lang="en-US" sz="4000" dirty="0" smtClean="0">
                <a:ln w="3175">
                  <a:noFill/>
                </a:ln>
                <a:solidFill>
                  <a:srgbClr val="00B0F0"/>
                </a:solidFill>
                <a:effectLst/>
              </a:rPr>
              <a:t>Q</a:t>
            </a:r>
            <a:r>
              <a:rPr lang="en-US" sz="4000" dirty="0" smtClean="0">
                <a:ln w="3175">
                  <a:noFill/>
                </a:ln>
                <a:effectLst/>
              </a:rPr>
              <a:t> </a:t>
            </a:r>
            <a:r>
              <a:rPr lang="en-US" sz="4000" dirty="0" smtClean="0">
                <a:ln w="3175">
                  <a:noFill/>
                </a:ln>
                <a:solidFill>
                  <a:srgbClr val="660066"/>
                </a:solidFill>
                <a:effectLst/>
              </a:rPr>
              <a:t>B</a:t>
            </a:r>
            <a:r>
              <a:rPr lang="en-US" sz="4000" dirty="0" smtClean="0">
                <a:ln w="3175">
                  <a:noFill/>
                </a:ln>
                <a:solidFill>
                  <a:srgbClr val="C00000"/>
                </a:solidFill>
                <a:effectLst/>
              </a:rPr>
              <a:t>O</a:t>
            </a:r>
            <a:r>
              <a:rPr lang="en-US" sz="4000" dirty="0" smtClean="0">
                <a:ln w="3175">
                  <a:noFill/>
                </a:ln>
                <a:solidFill>
                  <a:srgbClr val="EF7F03"/>
                </a:solidFill>
                <a:effectLst/>
              </a:rPr>
              <a:t>O</a:t>
            </a:r>
            <a:r>
              <a:rPr lang="en-US" sz="4000" dirty="0" smtClean="0">
                <a:ln w="3175">
                  <a:noFill/>
                </a:ln>
                <a:solidFill>
                  <a:srgbClr val="FFCC00"/>
                </a:solidFill>
                <a:effectLst/>
              </a:rPr>
              <a:t>K</a:t>
            </a:r>
            <a:r>
              <a:rPr lang="en-US" sz="4000" dirty="0" smtClean="0">
                <a:ln w="3175">
                  <a:noFill/>
                </a:ln>
                <a:effectLst/>
              </a:rPr>
              <a:t> </a:t>
            </a:r>
            <a:r>
              <a:rPr lang="en-US" sz="4000" dirty="0" smtClean="0">
                <a:ln w="3175">
                  <a:noFill/>
                </a:ln>
                <a:solidFill>
                  <a:srgbClr val="006600"/>
                </a:solidFill>
                <a:effectLst/>
              </a:rPr>
              <a:t>D</a:t>
            </a:r>
            <a:r>
              <a:rPr lang="en-US" sz="4000" dirty="0" smtClean="0">
                <a:ln w="3175">
                  <a:noFill/>
                </a:ln>
                <a:solidFill>
                  <a:srgbClr val="00B0F0"/>
                </a:solidFill>
                <a:effectLst/>
              </a:rPr>
              <a:t>I</a:t>
            </a:r>
            <a:r>
              <a:rPr lang="en-US" sz="4000" dirty="0" smtClean="0">
                <a:ln w="3175">
                  <a:noFill/>
                </a:ln>
                <a:solidFill>
                  <a:srgbClr val="660066"/>
                </a:solidFill>
                <a:effectLst/>
              </a:rPr>
              <a:t>S</a:t>
            </a:r>
            <a:r>
              <a:rPr lang="en-US" sz="4000" dirty="0" smtClean="0">
                <a:ln w="3175">
                  <a:noFill/>
                </a:ln>
                <a:solidFill>
                  <a:srgbClr val="C00000"/>
                </a:solidFill>
                <a:effectLst/>
              </a:rPr>
              <a:t>P</a:t>
            </a:r>
            <a:r>
              <a:rPr lang="en-US" sz="4000" dirty="0" smtClean="0">
                <a:ln w="3175">
                  <a:noFill/>
                </a:ln>
                <a:solidFill>
                  <a:srgbClr val="EF7F03"/>
                </a:solidFill>
                <a:effectLst/>
              </a:rPr>
              <a:t>L</a:t>
            </a:r>
            <a:r>
              <a:rPr lang="en-US" sz="4000" dirty="0" smtClean="0">
                <a:ln w="3175">
                  <a:noFill/>
                </a:ln>
                <a:solidFill>
                  <a:srgbClr val="FFCC00"/>
                </a:solidFill>
                <a:effectLst/>
              </a:rPr>
              <a:t>A</a:t>
            </a:r>
            <a:r>
              <a:rPr lang="en-US" sz="4000" dirty="0" smtClean="0">
                <a:ln w="3175">
                  <a:noFill/>
                </a:ln>
                <a:solidFill>
                  <a:srgbClr val="006600"/>
                </a:solidFill>
                <a:effectLst/>
              </a:rPr>
              <a:t>Y</a:t>
            </a:r>
            <a:endParaRPr lang="en-US" sz="4000" dirty="0">
              <a:ln w="3175">
                <a:noFill/>
              </a:ln>
              <a:solidFill>
                <a:srgbClr val="006600"/>
              </a:solidFill>
              <a:effectLst/>
            </a:endParaRPr>
          </a:p>
        </p:txBody>
      </p:sp>
      <p:sp>
        <p:nvSpPr>
          <p:cNvPr id="3" name="Subtitle 2"/>
          <p:cNvSpPr>
            <a:spLocks noGrp="1"/>
          </p:cNvSpPr>
          <p:nvPr>
            <p:ph type="subTitle" idx="1"/>
          </p:nvPr>
        </p:nvSpPr>
        <p:spPr>
          <a:xfrm>
            <a:off x="1447800" y="3733800"/>
            <a:ext cx="6400800" cy="990600"/>
          </a:xfrm>
        </p:spPr>
        <p:txBody>
          <a:bodyPr>
            <a:normAutofit lnSpcReduction="10000"/>
          </a:bodyPr>
          <a:lstStyle/>
          <a:p>
            <a:pPr algn="ctr">
              <a:lnSpc>
                <a:spcPct val="100000"/>
              </a:lnSpc>
            </a:pPr>
            <a:r>
              <a:rPr lang="en-US" sz="1800" b="1" dirty="0" smtClean="0">
                <a:solidFill>
                  <a:schemeClr val="tx1"/>
                </a:solidFill>
              </a:rPr>
              <a:t>LIS 600: Foundation of Libraries/Information Studies</a:t>
            </a:r>
          </a:p>
          <a:p>
            <a:pPr algn="ctr">
              <a:lnSpc>
                <a:spcPct val="100000"/>
              </a:lnSpc>
            </a:pPr>
            <a:r>
              <a:rPr lang="en-US" sz="1800" b="1" dirty="0" smtClean="0">
                <a:solidFill>
                  <a:schemeClr val="tx1"/>
                </a:solidFill>
              </a:rPr>
              <a:t>Assignment 2: Advocacy/Ethics Project</a:t>
            </a:r>
          </a:p>
          <a:p>
            <a:pPr algn="ctr">
              <a:lnSpc>
                <a:spcPct val="100000"/>
              </a:lnSpc>
            </a:pPr>
            <a:r>
              <a:rPr lang="en-US" sz="1800" b="1" dirty="0" smtClean="0">
                <a:solidFill>
                  <a:schemeClr val="tx1"/>
                </a:solidFill>
              </a:rPr>
              <a:t>Wilson Mericle</a:t>
            </a:r>
          </a:p>
        </p:txBody>
      </p:sp>
    </p:spTree>
    <p:extLst>
      <p:ext uri="{BB962C8B-B14F-4D97-AF65-F5344CB8AC3E}">
        <p14:creationId xmlns:p14="http://schemas.microsoft.com/office/powerpoint/2010/main" val="4158671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ChalkSketch/>
                    </a14:imgEffect>
                  </a14:imgLayer>
                </a14:imgProps>
              </a:ext>
            </a:extLst>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399" y="249382"/>
            <a:ext cx="4243387" cy="6397130"/>
          </a:xfrm>
          <a:prstGeom prst="rect">
            <a:avLst/>
          </a:prstGeom>
        </p:spPr>
      </p:pic>
    </p:spTree>
    <p:extLst>
      <p:ext uri="{BB962C8B-B14F-4D97-AF65-F5344CB8AC3E}">
        <p14:creationId xmlns:p14="http://schemas.microsoft.com/office/powerpoint/2010/main" val="10160106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PastelsSmoot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495800"/>
          </a:xfrm>
        </p:spPr>
        <p:txBody>
          <a:bodyPr>
            <a:noAutofit/>
          </a:bodyPr>
          <a:lstStyle/>
          <a:p>
            <a:r>
              <a:rPr lang="en-US" sz="1800" dirty="0"/>
              <a:t>Until </a:t>
            </a:r>
            <a:r>
              <a:rPr lang="en-US" sz="1800" dirty="0" smtClean="0"/>
              <a:t>Christmas </a:t>
            </a:r>
            <a:r>
              <a:rPr lang="en-US" sz="1800" dirty="0"/>
              <a:t>Eve 1991, Mel White was regarded by the leaders of the religious right as one of their most talented and productive supporters. He penned the speeches of Ollie North. He was a ghostwriter for Jerry Falwell, worked with Jim Bakker, flew in Pat Robertson's private jet, walked sandy beaches with Billy Graham. What these men didn't know was that Mel White—evangelical minister, committed Christian, family man—was </a:t>
            </a:r>
            <a:r>
              <a:rPr lang="en-US" sz="1800" dirty="0" err="1"/>
              <a:t>gay.In</a:t>
            </a:r>
            <a:r>
              <a:rPr lang="en-US" sz="1800" dirty="0"/>
              <a:t> this remarkable book, Mel White details his twenty-five years of being counseled, exorcised, electric-shocked, prayed for, and nearly driven to suicide because his church said homosexuality was wrong. But his salvation—to be openly gay and Christian—is more than a unique coming-out story. It is a chilling exposé that goes right into the secret meetings and hidden agendas of the religious right. Told by an eyewitness and sure to anger those Mel White once knew best, </a:t>
            </a:r>
            <a:r>
              <a:rPr lang="en-US" sz="1800" b="1" dirty="0"/>
              <a:t>Stranger at the Gate</a:t>
            </a:r>
            <a:r>
              <a:rPr lang="en-US" sz="1800" dirty="0"/>
              <a:t> is a warning about where the politics of hate may lead America … a brave book by a good man whose words can make us richer in spirit and much wiser too.</a:t>
            </a:r>
          </a:p>
          <a:p>
            <a:pPr marL="0" indent="0" algn="ctr">
              <a:buNone/>
            </a:pPr>
            <a:r>
              <a:rPr lang="en-US" sz="1800" b="1" dirty="0" smtClean="0"/>
              <a:t>(amazon.com) </a:t>
            </a:r>
            <a:endParaRPr lang="en-US" sz="1800" b="1" dirty="0"/>
          </a:p>
        </p:txBody>
      </p:sp>
      <p:sp>
        <p:nvSpPr>
          <p:cNvPr id="3" name="Title 2"/>
          <p:cNvSpPr>
            <a:spLocks noGrp="1"/>
          </p:cNvSpPr>
          <p:nvPr>
            <p:ph type="title"/>
          </p:nvPr>
        </p:nvSpPr>
        <p:spPr>
          <a:xfrm>
            <a:off x="685800" y="914400"/>
            <a:ext cx="7756263" cy="1054250"/>
          </a:xfrm>
        </p:spPr>
        <p:txBody>
          <a:bodyPr>
            <a:normAutofit/>
          </a:bodyPr>
          <a:lstStyle/>
          <a:p>
            <a:r>
              <a:rPr lang="en-US" sz="4400" b="0" cap="none" dirty="0" smtClean="0">
                <a:solidFill>
                  <a:srgbClr val="7030A0"/>
                </a:solidFill>
                <a:latin typeface="Baskerville Old Face" panose="02020602080505020303" pitchFamily="18" charset="0"/>
              </a:rPr>
              <a:t>Stranger At The Gate</a:t>
            </a:r>
            <a:endParaRPr lang="en-US" sz="4400" b="0" cap="none" dirty="0">
              <a:solidFill>
                <a:srgbClr val="7030A0"/>
              </a:solidFill>
              <a:latin typeface="Baskerville Old Face" panose="02020602080505020303" pitchFamily="18" charset="0"/>
            </a:endParaRPr>
          </a:p>
        </p:txBody>
      </p:sp>
    </p:spTree>
    <p:extLst>
      <p:ext uri="{BB962C8B-B14F-4D97-AF65-F5344CB8AC3E}">
        <p14:creationId xmlns:p14="http://schemas.microsoft.com/office/powerpoint/2010/main" val="26000186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ChalkSketch/>
                    </a14:imgEffect>
                  </a14:imgLayer>
                </a14:imgProps>
              </a:ext>
            </a:extLst>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228600"/>
            <a:ext cx="4252912" cy="6385754"/>
          </a:xfrm>
          <a:prstGeom prst="rect">
            <a:avLst/>
          </a:prstGeom>
        </p:spPr>
      </p:pic>
    </p:spTree>
    <p:extLst>
      <p:ext uri="{BB962C8B-B14F-4D97-AF65-F5344CB8AC3E}">
        <p14:creationId xmlns:p14="http://schemas.microsoft.com/office/powerpoint/2010/main" val="13144634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PastelsSmoot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04853"/>
          </a:xfrm>
        </p:spPr>
        <p:txBody>
          <a:bodyPr>
            <a:normAutofit fontScale="70000" lnSpcReduction="20000"/>
          </a:bodyPr>
          <a:lstStyle/>
          <a:p>
            <a:r>
              <a:rPr lang="en-US" dirty="0"/>
              <a:t>A provocative manifesto, </a:t>
            </a:r>
            <a:r>
              <a:rPr lang="en-US" i="1" dirty="0"/>
              <a:t>Whipping Girl </a:t>
            </a:r>
            <a:r>
              <a:rPr lang="en-US" dirty="0"/>
              <a:t>tells the powerful story of Julia </a:t>
            </a:r>
            <a:r>
              <a:rPr lang="en-US" dirty="0" err="1"/>
              <a:t>Serano</a:t>
            </a:r>
            <a:r>
              <a:rPr lang="en-US" dirty="0"/>
              <a:t>, a transsexual woman whose supremely intelligent writing reflects her diverse background as a lesbian transgender activist and professional biologist. </a:t>
            </a:r>
            <a:r>
              <a:rPr lang="en-US" dirty="0" err="1"/>
              <a:t>Serano</a:t>
            </a:r>
            <a:r>
              <a:rPr lang="en-US" dirty="0"/>
              <a:t> shares her experiences and observations—both pre- and post-transition—to reveal the ways in which fear, suspicion, and dismissiveness toward femininity shape our societal attitudes toward trans women, as well as gender and sexuality as a </a:t>
            </a:r>
            <a:r>
              <a:rPr lang="en-US" dirty="0" smtClean="0"/>
              <a:t>whole.</a:t>
            </a:r>
            <a:endParaRPr lang="en-US" dirty="0"/>
          </a:p>
          <a:p>
            <a:endParaRPr lang="en-US" sz="2400" dirty="0"/>
          </a:p>
          <a:p>
            <a:r>
              <a:rPr lang="en-US" sz="2400" dirty="0" err="1" smtClean="0"/>
              <a:t>Serano's</a:t>
            </a:r>
            <a:r>
              <a:rPr lang="en-US" sz="2400" dirty="0" smtClean="0"/>
              <a:t> </a:t>
            </a:r>
            <a:r>
              <a:rPr lang="en-US" sz="2400" dirty="0"/>
              <a:t>well-honed arguments stem from her ability to bridge the gap between the often-disparate biological and social perspectives on gender. She exposes how deep-rooted the cultural belief is that femininity is frivolous, weak, and passive, and how this “feminine” weakness exists only to attract and appease male desire.</a:t>
            </a:r>
            <a:br>
              <a:rPr lang="en-US" sz="2400" dirty="0"/>
            </a:br>
            <a:r>
              <a:rPr lang="en-US" sz="2400" dirty="0"/>
              <a:t/>
            </a:r>
            <a:br>
              <a:rPr lang="en-US" sz="2400" dirty="0"/>
            </a:br>
            <a:r>
              <a:rPr lang="en-US" sz="2400" dirty="0"/>
              <a:t>In addition to debunking popular misconceptions about transsexuality, </a:t>
            </a:r>
            <a:r>
              <a:rPr lang="en-US" sz="2400" dirty="0" err="1"/>
              <a:t>Serano</a:t>
            </a:r>
            <a:r>
              <a:rPr lang="en-US" sz="2400" dirty="0"/>
              <a:t> makes the case that today's feminists and transgender activist must work to embrace and empower femininity—in all of its wondrous forms. </a:t>
            </a:r>
            <a:endParaRPr lang="en-US" sz="2400" dirty="0" smtClean="0"/>
          </a:p>
          <a:p>
            <a:pPr marL="0" indent="0" algn="ctr">
              <a:buNone/>
            </a:pPr>
            <a:r>
              <a:rPr lang="en-US" b="1" dirty="0" smtClean="0"/>
              <a:t>(</a:t>
            </a:r>
            <a:r>
              <a:rPr lang="en-US" b="1" dirty="0"/>
              <a:t>amazon.com)</a:t>
            </a:r>
            <a:endParaRPr lang="en-US" dirty="0"/>
          </a:p>
          <a:p>
            <a:endParaRPr lang="en-US" dirty="0"/>
          </a:p>
        </p:txBody>
      </p:sp>
      <p:sp>
        <p:nvSpPr>
          <p:cNvPr id="3" name="Title 2"/>
          <p:cNvSpPr>
            <a:spLocks noGrp="1"/>
          </p:cNvSpPr>
          <p:nvPr>
            <p:ph type="title"/>
          </p:nvPr>
        </p:nvSpPr>
        <p:spPr>
          <a:xfrm>
            <a:off x="685800" y="838200"/>
            <a:ext cx="7756263" cy="1054250"/>
          </a:xfrm>
        </p:spPr>
        <p:txBody>
          <a:bodyPr>
            <a:normAutofit/>
          </a:bodyPr>
          <a:lstStyle/>
          <a:p>
            <a:r>
              <a:rPr lang="en-US" sz="4400" b="0" cap="none" dirty="0" smtClean="0">
                <a:solidFill>
                  <a:srgbClr val="EE0077"/>
                </a:solidFill>
                <a:latin typeface="Baskerville Old Face" panose="02020602080505020303" pitchFamily="18" charset="0"/>
              </a:rPr>
              <a:t>Whipping Girl</a:t>
            </a:r>
            <a:endParaRPr lang="en-US" sz="4400" b="0" cap="none" dirty="0">
              <a:solidFill>
                <a:srgbClr val="EE0077"/>
              </a:solidFill>
              <a:latin typeface="Baskerville Old Face" panose="02020602080505020303" pitchFamily="18" charset="0"/>
            </a:endParaRPr>
          </a:p>
        </p:txBody>
      </p:sp>
    </p:spTree>
    <p:extLst>
      <p:ext uri="{BB962C8B-B14F-4D97-AF65-F5344CB8AC3E}">
        <p14:creationId xmlns:p14="http://schemas.microsoft.com/office/powerpoint/2010/main" val="37590645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505200"/>
            <a:ext cx="4085897" cy="706821"/>
          </a:xfrm>
        </p:spPr>
        <p:txBody>
          <a:bodyPr>
            <a:normAutofit/>
          </a:bodyPr>
          <a:lstStyle/>
          <a:p>
            <a:r>
              <a:rPr lang="en-US" sz="4000" b="0" cap="none" dirty="0" smtClean="0">
                <a:solidFill>
                  <a:srgbClr val="FFFF00"/>
                </a:solidFill>
                <a:latin typeface="Bell MT" panose="02020503060305020303" pitchFamily="18" charset="0"/>
              </a:rPr>
              <a:t>Fiction</a:t>
            </a:r>
            <a:endParaRPr lang="en-US" sz="4000" b="0" cap="none" dirty="0">
              <a:solidFill>
                <a:srgbClr val="FFFF00"/>
              </a:solidFill>
              <a:latin typeface="Bell MT" panose="02020503060305020303" pitchFamily="18" charset="0"/>
            </a:endParaRPr>
          </a:p>
        </p:txBody>
      </p:sp>
    </p:spTree>
    <p:extLst>
      <p:ext uri="{BB962C8B-B14F-4D97-AF65-F5344CB8AC3E}">
        <p14:creationId xmlns:p14="http://schemas.microsoft.com/office/powerpoint/2010/main" val="2973429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ChalkSketch/>
                    </a14:imgEffect>
                  </a14:imgLayer>
                </a14:imgProps>
              </a:ext>
            </a:extLst>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185" b="3231"/>
          <a:stretch/>
        </p:blipFill>
        <p:spPr>
          <a:xfrm>
            <a:off x="2362200" y="228600"/>
            <a:ext cx="4318000" cy="6231963"/>
          </a:xfrm>
          <a:prstGeom prst="rect">
            <a:avLst/>
          </a:prstGeom>
        </p:spPr>
      </p:pic>
    </p:spTree>
    <p:extLst>
      <p:ext uri="{BB962C8B-B14F-4D97-AF65-F5344CB8AC3E}">
        <p14:creationId xmlns:p14="http://schemas.microsoft.com/office/powerpoint/2010/main" val="186623934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PastelsSmoot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Baldwin's </a:t>
            </a:r>
            <a:r>
              <a:rPr lang="en-US" dirty="0"/>
              <a:t>haunting and controversial second novel is his most sustained treatment of sexuality, and a classic of gay literature. In a 1950s Paris swarming with expatriates and characterized by dangerous liaisons and hidden violence, an American finds himself unable to repress his impulses, despite his determination to live the conventional life he envisions for himself. After meeting and proposing to a young woman, he falls into a lengthy affair with an Italian bartender and is confounded and tortured by his sexual identity as he oscillates between the two. </a:t>
            </a:r>
            <a:br>
              <a:rPr lang="en-US" dirty="0"/>
            </a:br>
            <a:r>
              <a:rPr lang="en-US" dirty="0"/>
              <a:t/>
            </a:r>
            <a:br>
              <a:rPr lang="en-US" dirty="0"/>
            </a:br>
            <a:r>
              <a:rPr lang="en-US" dirty="0"/>
              <a:t>Examining the mystery of love and passion in an intensely imagined narrative, Baldwin creates a moving and complex story of death and desire that is revelatory in its </a:t>
            </a:r>
            <a:r>
              <a:rPr lang="en-US" dirty="0" smtClean="0"/>
              <a:t>insight. </a:t>
            </a:r>
          </a:p>
          <a:p>
            <a:pPr marL="0" indent="0" algn="ctr">
              <a:buNone/>
            </a:pPr>
            <a:r>
              <a:rPr lang="en-US" b="1" dirty="0" smtClean="0"/>
              <a:t>(goodreads.com)</a:t>
            </a:r>
            <a:endParaRPr lang="en-US" dirty="0" smtClean="0"/>
          </a:p>
          <a:p>
            <a:endParaRPr lang="en-US" dirty="0"/>
          </a:p>
        </p:txBody>
      </p:sp>
      <p:sp>
        <p:nvSpPr>
          <p:cNvPr id="3" name="Title 2"/>
          <p:cNvSpPr>
            <a:spLocks noGrp="1"/>
          </p:cNvSpPr>
          <p:nvPr>
            <p:ph type="title"/>
          </p:nvPr>
        </p:nvSpPr>
        <p:spPr>
          <a:xfrm>
            <a:off x="685800" y="914400"/>
            <a:ext cx="7756263" cy="1054250"/>
          </a:xfrm>
        </p:spPr>
        <p:txBody>
          <a:bodyPr>
            <a:normAutofit/>
          </a:bodyPr>
          <a:lstStyle/>
          <a:p>
            <a:r>
              <a:rPr lang="en-US" sz="4400" b="0" cap="none" dirty="0" smtClean="0">
                <a:solidFill>
                  <a:srgbClr val="C00000"/>
                </a:solidFill>
                <a:latin typeface="Baskerville Old Face" panose="02020602080505020303" pitchFamily="18" charset="0"/>
              </a:rPr>
              <a:t>Giovanni’s Room</a:t>
            </a:r>
            <a:endParaRPr lang="en-US" sz="4400" b="0" cap="none" dirty="0">
              <a:solidFill>
                <a:srgbClr val="C00000"/>
              </a:solidFill>
              <a:latin typeface="Baskerville Old Face" panose="02020602080505020303" pitchFamily="18" charset="0"/>
            </a:endParaRPr>
          </a:p>
        </p:txBody>
      </p:sp>
    </p:spTree>
    <p:extLst>
      <p:ext uri="{BB962C8B-B14F-4D97-AF65-F5344CB8AC3E}">
        <p14:creationId xmlns:p14="http://schemas.microsoft.com/office/powerpoint/2010/main" val="9154798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ChalkSketch/>
                    </a14:imgEffect>
                  </a14:imgLayer>
                </a14:imgProps>
              </a:ext>
            </a:extLst>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04800"/>
            <a:ext cx="3962400" cy="6273800"/>
          </a:xfrm>
          <a:prstGeom prst="rect">
            <a:avLst/>
          </a:prstGeom>
        </p:spPr>
      </p:pic>
    </p:spTree>
    <p:extLst>
      <p:ext uri="{BB962C8B-B14F-4D97-AF65-F5344CB8AC3E}">
        <p14:creationId xmlns:p14="http://schemas.microsoft.com/office/powerpoint/2010/main" val="593351332"/>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PastelsSmoot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608576"/>
          </a:xfrm>
        </p:spPr>
        <p:txBody>
          <a:bodyPr>
            <a:normAutofit fontScale="77500" lnSpcReduction="20000"/>
          </a:bodyPr>
          <a:lstStyle/>
          <a:p>
            <a:r>
              <a:rPr lang="en-US" sz="2300" dirty="0"/>
              <a:t>In 1959 Virginia, the lives of two girls on opposite sides of the battle for civil rights will be changed forever. </a:t>
            </a:r>
            <a:br>
              <a:rPr lang="en-US" sz="2300" dirty="0"/>
            </a:br>
            <a:r>
              <a:rPr lang="en-US" sz="2300" dirty="0"/>
              <a:t/>
            </a:r>
            <a:br>
              <a:rPr lang="en-US" sz="2300" dirty="0"/>
            </a:br>
            <a:r>
              <a:rPr lang="en-US" sz="2300" dirty="0"/>
              <a:t>Sarah Dunbar is one of the first black students to attend the previously all-white Jefferson High School. An honors student at her old school, she is put into remedial classes, spit on and tormented daily. </a:t>
            </a:r>
            <a:br>
              <a:rPr lang="en-US" sz="2300" dirty="0"/>
            </a:br>
            <a:r>
              <a:rPr lang="en-US" sz="2300" dirty="0"/>
              <a:t/>
            </a:r>
            <a:br>
              <a:rPr lang="en-US" sz="2300" dirty="0"/>
            </a:br>
            <a:r>
              <a:rPr lang="en-US" sz="2300" dirty="0"/>
              <a:t>Linda Hairston is the daughter of one of the town's most vocal opponents of school integration. She has been taught all her life that the races should be kept "separate but equal." </a:t>
            </a:r>
            <a:br>
              <a:rPr lang="en-US" sz="2300" dirty="0"/>
            </a:br>
            <a:r>
              <a:rPr lang="en-US" sz="2300" dirty="0"/>
              <a:t/>
            </a:r>
            <a:br>
              <a:rPr lang="en-US" sz="2300" dirty="0"/>
            </a:br>
            <a:r>
              <a:rPr lang="en-US" sz="2300" dirty="0"/>
              <a:t>Forced to work together on a school project, Sarah and Linda must confront harsh truths about race, power and how they really feel about one another. </a:t>
            </a:r>
            <a:br>
              <a:rPr lang="en-US" sz="2300" dirty="0"/>
            </a:br>
            <a:r>
              <a:rPr lang="en-US" sz="2300" dirty="0"/>
              <a:t/>
            </a:r>
            <a:br>
              <a:rPr lang="en-US" sz="2300" dirty="0"/>
            </a:br>
            <a:r>
              <a:rPr lang="en-US" sz="2300" dirty="0"/>
              <a:t>Boldly realistic and emotionally compelling, Lies We Tell Ourselves is a brave and stunning novel about finding truth amid the lies, and finding your voice even when others are determined to silence it. </a:t>
            </a:r>
            <a:endParaRPr lang="en-US" sz="2300" dirty="0" smtClean="0"/>
          </a:p>
          <a:p>
            <a:pPr marL="0" indent="0" algn="ctr">
              <a:buNone/>
            </a:pPr>
            <a:r>
              <a:rPr lang="en-US" sz="2300" b="1" dirty="0" smtClean="0"/>
              <a:t>(</a:t>
            </a:r>
            <a:r>
              <a:rPr lang="en-US" sz="2300" b="1" dirty="0"/>
              <a:t>amazon.com)</a:t>
            </a:r>
            <a:endParaRPr lang="en-US" sz="2300" dirty="0"/>
          </a:p>
          <a:p>
            <a:endParaRPr lang="en-US" dirty="0"/>
          </a:p>
        </p:txBody>
      </p:sp>
      <p:sp>
        <p:nvSpPr>
          <p:cNvPr id="3" name="Title 2"/>
          <p:cNvSpPr>
            <a:spLocks noGrp="1"/>
          </p:cNvSpPr>
          <p:nvPr>
            <p:ph type="title"/>
          </p:nvPr>
        </p:nvSpPr>
        <p:spPr>
          <a:xfrm>
            <a:off x="685800" y="914400"/>
            <a:ext cx="7756263" cy="1054250"/>
          </a:xfrm>
        </p:spPr>
        <p:txBody>
          <a:bodyPr>
            <a:normAutofit/>
          </a:bodyPr>
          <a:lstStyle/>
          <a:p>
            <a:r>
              <a:rPr lang="en-US" sz="4400" b="0" cap="none" dirty="0" smtClean="0">
                <a:solidFill>
                  <a:srgbClr val="006600"/>
                </a:solidFill>
                <a:latin typeface="Baskerville Old Face" panose="02020602080505020303" pitchFamily="18" charset="0"/>
              </a:rPr>
              <a:t>Lies We Tell Ourselves</a:t>
            </a:r>
            <a:endParaRPr lang="en-US" sz="4400" b="0" cap="none" dirty="0">
              <a:solidFill>
                <a:srgbClr val="006600"/>
              </a:solidFill>
              <a:latin typeface="Baskerville Old Face" panose="02020602080505020303" pitchFamily="18" charset="0"/>
            </a:endParaRPr>
          </a:p>
        </p:txBody>
      </p:sp>
    </p:spTree>
    <p:extLst>
      <p:ext uri="{BB962C8B-B14F-4D97-AF65-F5344CB8AC3E}">
        <p14:creationId xmlns:p14="http://schemas.microsoft.com/office/powerpoint/2010/main" val="404398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ChalkSketch/>
                    </a14:imgEffect>
                  </a14:imgLayer>
                </a14:imgProps>
              </a:ext>
            </a:extLst>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228600"/>
            <a:ext cx="4315302" cy="6477000"/>
          </a:xfrm>
          <a:prstGeom prst="rect">
            <a:avLst/>
          </a:prstGeom>
        </p:spPr>
      </p:pic>
    </p:spTree>
    <p:extLst>
      <p:ext uri="{BB962C8B-B14F-4D97-AF65-F5344CB8AC3E}">
        <p14:creationId xmlns:p14="http://schemas.microsoft.com/office/powerpoint/2010/main" val="4319692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20000"/>
              </a:schemeClr>
            </a:duotone>
            <a:extLst>
              <a:ext uri="{BEBA8EAE-BF5A-486C-A8C5-ECC9F3942E4B}">
                <a14:imgProps xmlns:a14="http://schemas.microsoft.com/office/drawing/2010/main">
                  <a14:imgLayer r:embed="rId3">
                    <a14:imgEffect>
                      <a14:artisticPastelsSmooth/>
                    </a14:imgEffect>
                  </a14:imgLayer>
                </a14:imgProps>
              </a:ext>
            </a:extLst>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43641">
            <a:off x="503846" y="1359045"/>
            <a:ext cx="1557921" cy="232525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77424">
            <a:off x="2173260" y="565736"/>
            <a:ext cx="1322161" cy="230902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0552" y="324554"/>
            <a:ext cx="1422892" cy="2122072"/>
          </a:xfrm>
          <a:prstGeom prst="rect">
            <a:avLst/>
          </a:prstGeom>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t="3263" b="3263"/>
          <a:stretch/>
        </p:blipFill>
        <p:spPr>
          <a:xfrm rot="1243808">
            <a:off x="7282949" y="1577787"/>
            <a:ext cx="1415535" cy="204057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311768">
            <a:off x="469371" y="4333342"/>
            <a:ext cx="1512709" cy="2250961"/>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739062">
            <a:off x="5569507" y="3619740"/>
            <a:ext cx="1438978" cy="2176798"/>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60707">
            <a:off x="7284117" y="4345431"/>
            <a:ext cx="1413198" cy="2121123"/>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917795">
            <a:off x="5624589" y="599910"/>
            <a:ext cx="1523757" cy="2256886"/>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709462">
            <a:off x="2131075" y="3671944"/>
            <a:ext cx="1406528" cy="2120416"/>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48245" y="3193618"/>
            <a:ext cx="1447506" cy="2173433"/>
          </a:xfrm>
          <a:prstGeom prst="rect">
            <a:avLst/>
          </a:prstGeom>
        </p:spPr>
      </p:pic>
    </p:spTree>
    <p:extLst>
      <p:ext uri="{BB962C8B-B14F-4D97-AF65-F5344CB8AC3E}">
        <p14:creationId xmlns:p14="http://schemas.microsoft.com/office/powerpoint/2010/main" val="3833788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12"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0-#ppt_w/2"/>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PastelsSmoot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33600"/>
            <a:ext cx="7745505" cy="3877815"/>
          </a:xfrm>
        </p:spPr>
        <p:txBody>
          <a:bodyPr>
            <a:normAutofit/>
          </a:bodyPr>
          <a:lstStyle/>
          <a:p>
            <a:endParaRPr lang="en-US" sz="2400" dirty="0" smtClean="0"/>
          </a:p>
          <a:p>
            <a:endParaRPr lang="en-US" sz="2400" dirty="0"/>
          </a:p>
          <a:p>
            <a:r>
              <a:rPr lang="en-US" sz="2000" dirty="0" smtClean="0"/>
              <a:t>After </a:t>
            </a:r>
            <a:r>
              <a:rPr lang="en-US" sz="2000" dirty="0"/>
              <a:t>enduring his father's suicide, his own suicide attempt, broken friendships, and more in the Bronx projects, Aaron Soto, sixteen, is already considering the </a:t>
            </a:r>
            <a:r>
              <a:rPr lang="en-US" sz="2000" dirty="0" err="1"/>
              <a:t>Leteo</a:t>
            </a:r>
            <a:r>
              <a:rPr lang="en-US" sz="2000" dirty="0"/>
              <a:t> Institute's memory-alteration procedure when his new friendship with Thomas turns to unrequited love. </a:t>
            </a:r>
            <a:endParaRPr lang="en-US" sz="2000" dirty="0" smtClean="0"/>
          </a:p>
          <a:p>
            <a:pPr marL="0" indent="0" algn="ctr">
              <a:buNone/>
            </a:pPr>
            <a:r>
              <a:rPr lang="en-US" sz="2000" b="1" dirty="0" smtClean="0"/>
              <a:t>(</a:t>
            </a:r>
            <a:r>
              <a:rPr lang="en-US" sz="2000" b="1" dirty="0" err="1"/>
              <a:t>WorldCat</a:t>
            </a:r>
            <a:r>
              <a:rPr lang="en-US" sz="2000" b="1" dirty="0"/>
              <a:t>)</a:t>
            </a:r>
            <a:endParaRPr lang="en-US" sz="2000" dirty="0"/>
          </a:p>
          <a:p>
            <a:pPr marL="0" indent="0">
              <a:buNone/>
            </a:pPr>
            <a:endParaRPr lang="en-US" sz="2000" dirty="0"/>
          </a:p>
          <a:p>
            <a:endParaRPr lang="en-US" dirty="0"/>
          </a:p>
        </p:txBody>
      </p:sp>
      <p:sp>
        <p:nvSpPr>
          <p:cNvPr id="3" name="Title 2"/>
          <p:cNvSpPr>
            <a:spLocks noGrp="1"/>
          </p:cNvSpPr>
          <p:nvPr>
            <p:ph type="title"/>
          </p:nvPr>
        </p:nvSpPr>
        <p:spPr>
          <a:xfrm>
            <a:off x="685800" y="838200"/>
            <a:ext cx="7756263" cy="1054250"/>
          </a:xfrm>
        </p:spPr>
        <p:txBody>
          <a:bodyPr>
            <a:normAutofit/>
          </a:bodyPr>
          <a:lstStyle/>
          <a:p>
            <a:r>
              <a:rPr lang="en-US" sz="4400" b="0" cap="none" dirty="0" smtClean="0">
                <a:solidFill>
                  <a:srgbClr val="EF7F03"/>
                </a:solidFill>
                <a:latin typeface="Baskerville Old Face" panose="02020602080505020303" pitchFamily="18" charset="0"/>
              </a:rPr>
              <a:t>More Happy Than Not</a:t>
            </a:r>
            <a:endParaRPr lang="en-US" sz="4400" b="0" cap="none" dirty="0">
              <a:solidFill>
                <a:srgbClr val="EF7F03"/>
              </a:solidFill>
              <a:latin typeface="Baskerville Old Face" panose="02020602080505020303" pitchFamily="18" charset="0"/>
            </a:endParaRPr>
          </a:p>
        </p:txBody>
      </p:sp>
    </p:spTree>
    <p:extLst>
      <p:ext uri="{BB962C8B-B14F-4D97-AF65-F5344CB8AC3E}">
        <p14:creationId xmlns:p14="http://schemas.microsoft.com/office/powerpoint/2010/main" val="695866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ChalkSketch/>
                    </a14:imgEffect>
                  </a14:imgLayer>
                </a14:imgProps>
              </a:ext>
            </a:extLst>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228600"/>
            <a:ext cx="4292600" cy="6406866"/>
          </a:xfrm>
          <a:prstGeom prst="rect">
            <a:avLst/>
          </a:prstGeom>
        </p:spPr>
      </p:pic>
    </p:spTree>
    <p:extLst>
      <p:ext uri="{BB962C8B-B14F-4D97-AF65-F5344CB8AC3E}">
        <p14:creationId xmlns:p14="http://schemas.microsoft.com/office/powerpoint/2010/main" val="3955368394"/>
      </p:ext>
    </p:extLst>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PastelsSmoot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Welcome to sunny suburban 1960s Southern California. George is a gay middle-aged English professor, adjusting to solitude after the tragic death of his young partner. He is determined to persist in the routines of his former life. </a:t>
            </a:r>
            <a:r>
              <a:rPr lang="en-US" i="1" dirty="0"/>
              <a:t>A Single Man </a:t>
            </a:r>
            <a:r>
              <a:rPr lang="en-US" dirty="0"/>
              <a:t>follows him over the course of an ordinary twenty-four hours. Behind his British reserve, tides of grief, rage, and loneliness surge--but what is revealed is a man who loves being alive despite all the everyday </a:t>
            </a:r>
            <a:r>
              <a:rPr lang="en-US" dirty="0" smtClean="0"/>
              <a:t>injustices.  </a:t>
            </a:r>
          </a:p>
          <a:p>
            <a:endParaRPr lang="en-US" sz="2400" dirty="0" smtClean="0"/>
          </a:p>
          <a:p>
            <a:r>
              <a:rPr lang="en-US" sz="2400" dirty="0" smtClean="0"/>
              <a:t>When </a:t>
            </a:r>
            <a:r>
              <a:rPr lang="en-US" sz="2400" dirty="0"/>
              <a:t>Christopher Isherwood's </a:t>
            </a:r>
            <a:r>
              <a:rPr lang="en-US" sz="2400" i="1" dirty="0"/>
              <a:t>A Single Man </a:t>
            </a:r>
            <a:r>
              <a:rPr lang="en-US" sz="2400" dirty="0"/>
              <a:t>first appeared, it shocked many with its frank, sympathetic, and moving portrayal of a gay man in maturity. Isherwood's favorite of his own novels, it now stands as a classic lyric meditation on life as an outsider. </a:t>
            </a:r>
            <a:endParaRPr lang="en-US" sz="2400" dirty="0" smtClean="0"/>
          </a:p>
          <a:p>
            <a:pPr marL="0" indent="0" algn="ctr">
              <a:buNone/>
            </a:pPr>
            <a:r>
              <a:rPr lang="en-US" b="1" dirty="0" smtClean="0"/>
              <a:t>(</a:t>
            </a:r>
            <a:r>
              <a:rPr lang="en-US" b="1" dirty="0"/>
              <a:t>amazon.com)</a:t>
            </a:r>
            <a:endParaRPr lang="en-US" dirty="0"/>
          </a:p>
          <a:p>
            <a:endParaRPr lang="en-US" dirty="0"/>
          </a:p>
        </p:txBody>
      </p:sp>
      <p:sp>
        <p:nvSpPr>
          <p:cNvPr id="3" name="Title 2"/>
          <p:cNvSpPr>
            <a:spLocks noGrp="1"/>
          </p:cNvSpPr>
          <p:nvPr>
            <p:ph type="title"/>
          </p:nvPr>
        </p:nvSpPr>
        <p:spPr>
          <a:xfrm>
            <a:off x="685800" y="838200"/>
            <a:ext cx="7756263" cy="1054250"/>
          </a:xfrm>
        </p:spPr>
        <p:txBody>
          <a:bodyPr>
            <a:normAutofit/>
          </a:bodyPr>
          <a:lstStyle/>
          <a:p>
            <a:r>
              <a:rPr lang="en-US" sz="4400" b="0" cap="none" dirty="0" smtClean="0">
                <a:solidFill>
                  <a:srgbClr val="7030A0"/>
                </a:solidFill>
                <a:latin typeface="Baskerville Old Face" panose="02020602080505020303" pitchFamily="18" charset="0"/>
              </a:rPr>
              <a:t>A Single Man</a:t>
            </a:r>
            <a:endParaRPr lang="en-US" sz="4400" b="0" cap="none" dirty="0">
              <a:solidFill>
                <a:srgbClr val="7030A0"/>
              </a:solidFill>
              <a:latin typeface="Baskerville Old Face" panose="02020602080505020303" pitchFamily="18" charset="0"/>
            </a:endParaRPr>
          </a:p>
        </p:txBody>
      </p:sp>
    </p:spTree>
    <p:extLst>
      <p:ext uri="{BB962C8B-B14F-4D97-AF65-F5344CB8AC3E}">
        <p14:creationId xmlns:p14="http://schemas.microsoft.com/office/powerpoint/2010/main" val="230534725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ChalkSketch/>
                    </a14:imgEffect>
                  </a14:imgLayer>
                </a14:imgProps>
              </a:ext>
            </a:extLst>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28600"/>
            <a:ext cx="4334421" cy="6419850"/>
          </a:xfrm>
          <a:prstGeom prst="rect">
            <a:avLst/>
          </a:prstGeom>
        </p:spPr>
      </p:pic>
    </p:spTree>
    <p:extLst>
      <p:ext uri="{BB962C8B-B14F-4D97-AF65-F5344CB8AC3E}">
        <p14:creationId xmlns:p14="http://schemas.microsoft.com/office/powerpoint/2010/main" val="377482977"/>
      </p:ext>
    </p:extLst>
  </p:cSld>
  <p:clrMapOvr>
    <a:masterClrMapping/>
  </p:clrMapOvr>
  <mc:AlternateContent xmlns:mc="http://schemas.openxmlformats.org/markup-compatibility/2006" xmlns:p14="http://schemas.microsoft.com/office/powerpoint/2010/main">
    <mc:Choice Requires="p14">
      <p:transition spd="slow" p14:dur="35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PastelsSmoot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endParaRPr lang="en-US" dirty="0"/>
          </a:p>
          <a:p>
            <a:r>
              <a:rPr lang="en-US" dirty="0"/>
              <a:t>Greece in the age of heroes. Patroclus, an awkward young prince, has been exiled to the court of King Peleus and his perfect son Achilles. Despite their difference, Achilles befriends the shamed prince, and as they grow into young men skilled in the arts of war and medicine, their bond blossoms into something deeper - despite the displeasure of Achilles' mother Thetis, a cruel sea goddess. </a:t>
            </a:r>
            <a:r>
              <a:rPr lang="en-US" dirty="0" smtClean="0"/>
              <a:t> But </a:t>
            </a:r>
            <a:r>
              <a:rPr lang="en-US" dirty="0"/>
              <a:t>when word comes that Helen of Sparta has been kidnapped, Achilles must go to war in distant Troy and fulfill his destiny. Torn between love and fear for his friend, Patroclus goes with him, little knowing that the years that follow will test everything they hold dear. </a:t>
            </a:r>
            <a:endParaRPr lang="en-US" dirty="0" smtClean="0"/>
          </a:p>
          <a:p>
            <a:pPr marL="0" indent="0" algn="ctr">
              <a:buNone/>
            </a:pPr>
            <a:r>
              <a:rPr lang="en-US" b="1" dirty="0" smtClean="0"/>
              <a:t>(</a:t>
            </a:r>
            <a:r>
              <a:rPr lang="en-US" b="1" dirty="0"/>
              <a:t>goodreads.com)</a:t>
            </a:r>
            <a:endParaRPr lang="en-US" dirty="0"/>
          </a:p>
          <a:p>
            <a:endParaRPr lang="en-US" dirty="0"/>
          </a:p>
        </p:txBody>
      </p:sp>
      <p:sp>
        <p:nvSpPr>
          <p:cNvPr id="3" name="Title 2"/>
          <p:cNvSpPr>
            <a:spLocks noGrp="1"/>
          </p:cNvSpPr>
          <p:nvPr>
            <p:ph type="title"/>
          </p:nvPr>
        </p:nvSpPr>
        <p:spPr>
          <a:xfrm>
            <a:off x="685800" y="838200"/>
            <a:ext cx="7756263" cy="1054250"/>
          </a:xfrm>
        </p:spPr>
        <p:txBody>
          <a:bodyPr>
            <a:normAutofit/>
          </a:bodyPr>
          <a:lstStyle/>
          <a:p>
            <a:r>
              <a:rPr lang="en-US" sz="4400" b="0" cap="none" dirty="0" smtClean="0">
                <a:solidFill>
                  <a:srgbClr val="CC0066"/>
                </a:solidFill>
                <a:latin typeface="Baskerville Old Face" panose="02020602080505020303" pitchFamily="18" charset="0"/>
              </a:rPr>
              <a:t>The Song of Achilles</a:t>
            </a:r>
            <a:endParaRPr lang="en-US" sz="4400" b="0" cap="none" dirty="0">
              <a:solidFill>
                <a:srgbClr val="CC0066"/>
              </a:solidFill>
              <a:latin typeface="Baskerville Old Face" panose="02020602080505020303" pitchFamily="18" charset="0"/>
            </a:endParaRPr>
          </a:p>
        </p:txBody>
      </p:sp>
    </p:spTree>
    <p:extLst>
      <p:ext uri="{BB962C8B-B14F-4D97-AF65-F5344CB8AC3E}">
        <p14:creationId xmlns:p14="http://schemas.microsoft.com/office/powerpoint/2010/main" val="318839793"/>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505200"/>
            <a:ext cx="4085897" cy="706821"/>
          </a:xfrm>
        </p:spPr>
        <p:txBody>
          <a:bodyPr>
            <a:normAutofit/>
          </a:bodyPr>
          <a:lstStyle/>
          <a:p>
            <a:r>
              <a:rPr lang="en-US" sz="4000" b="0" cap="none" dirty="0" smtClean="0">
                <a:solidFill>
                  <a:srgbClr val="00B0F0"/>
                </a:solidFill>
                <a:latin typeface="Bell MT" panose="02020503060305020303" pitchFamily="18" charset="0"/>
              </a:rPr>
              <a:t>Nonfiction</a:t>
            </a:r>
            <a:endParaRPr lang="en-US" sz="4000" b="0" cap="none" dirty="0">
              <a:solidFill>
                <a:srgbClr val="00B0F0"/>
              </a:solidFill>
              <a:latin typeface="Bell MT" panose="02020503060305020303" pitchFamily="18" charset="0"/>
            </a:endParaRPr>
          </a:p>
        </p:txBody>
      </p:sp>
    </p:spTree>
    <p:extLst>
      <p:ext uri="{BB962C8B-B14F-4D97-AF65-F5344CB8AC3E}">
        <p14:creationId xmlns:p14="http://schemas.microsoft.com/office/powerpoint/2010/main" val="1752432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ChalkSketch/>
                    </a14:imgEffect>
                  </a14:imgLayer>
                </a14:imgProps>
              </a:ext>
            </a:extLst>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57200"/>
            <a:ext cx="3624262" cy="6101451"/>
          </a:xfrm>
          <a:prstGeom prst="rect">
            <a:avLst/>
          </a:prstGeom>
        </p:spPr>
      </p:pic>
    </p:spTree>
    <p:extLst>
      <p:ext uri="{BB962C8B-B14F-4D97-AF65-F5344CB8AC3E}">
        <p14:creationId xmlns:p14="http://schemas.microsoft.com/office/powerpoint/2010/main" val="1059965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PastelsSmoot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i="1" dirty="0"/>
              <a:t>Christopher and His Kind</a:t>
            </a:r>
            <a:r>
              <a:rPr lang="en-US" dirty="0"/>
              <a:t> covers the most memorable ten years in the writer’s life—from 1929, when Isherwood left England to spend a week in Berlin and decided to stay there indefinitely, to 1939, when he arrived in America. When the book was published in 1976, readers were deeply impressed by the courageous candor with which he describes his life in gay Berlin of the 1930s and his struggles to save his companion, Heinz, from the Nazis. </a:t>
            </a:r>
            <a:br>
              <a:rPr lang="en-US" dirty="0"/>
            </a:br>
            <a:r>
              <a:rPr lang="en-US" dirty="0"/>
              <a:t/>
            </a:r>
            <a:br>
              <a:rPr lang="en-US" dirty="0"/>
            </a:br>
            <a:r>
              <a:rPr lang="en-US" dirty="0"/>
              <a:t>An engrossing and dramatic story and a fascinating glimpse into a little-known world, </a:t>
            </a:r>
            <a:r>
              <a:rPr lang="en-US" i="1" dirty="0"/>
              <a:t>Christopher and His Kind </a:t>
            </a:r>
            <a:r>
              <a:rPr lang="en-US" dirty="0"/>
              <a:t>remains a classic in gay liberation literature and one of Isherwood’s greatest achievements. </a:t>
            </a:r>
            <a:endParaRPr lang="en-US" dirty="0" smtClean="0"/>
          </a:p>
          <a:p>
            <a:pPr marL="0" indent="0" algn="ctr">
              <a:buNone/>
            </a:pPr>
            <a:r>
              <a:rPr lang="en-US" b="1" dirty="0" smtClean="0"/>
              <a:t>(</a:t>
            </a:r>
            <a:r>
              <a:rPr lang="en-US" b="1" dirty="0"/>
              <a:t>amazon.com)</a:t>
            </a:r>
            <a:endParaRPr lang="en-US" dirty="0"/>
          </a:p>
          <a:p>
            <a:endParaRPr lang="en-US" dirty="0"/>
          </a:p>
        </p:txBody>
      </p:sp>
      <p:sp>
        <p:nvSpPr>
          <p:cNvPr id="3" name="Title 2"/>
          <p:cNvSpPr>
            <a:spLocks noGrp="1"/>
          </p:cNvSpPr>
          <p:nvPr>
            <p:ph type="title"/>
          </p:nvPr>
        </p:nvSpPr>
        <p:spPr>
          <a:xfrm>
            <a:off x="685800" y="914400"/>
            <a:ext cx="7756263" cy="1054250"/>
          </a:xfrm>
        </p:spPr>
        <p:txBody>
          <a:bodyPr>
            <a:normAutofit/>
          </a:bodyPr>
          <a:lstStyle/>
          <a:p>
            <a:r>
              <a:rPr lang="en-US" sz="4400" b="0" cap="none" dirty="0" smtClean="0">
                <a:solidFill>
                  <a:srgbClr val="C00000"/>
                </a:solidFill>
                <a:latin typeface="Baskerville Old Face" panose="02020602080505020303" pitchFamily="18" charset="0"/>
              </a:rPr>
              <a:t>Christopher and His Kind</a:t>
            </a:r>
            <a:endParaRPr lang="en-US" sz="4400" b="0" cap="none" dirty="0">
              <a:solidFill>
                <a:srgbClr val="C00000"/>
              </a:solidFill>
              <a:latin typeface="Baskerville Old Face" panose="02020602080505020303" pitchFamily="18" charset="0"/>
            </a:endParaRPr>
          </a:p>
        </p:txBody>
      </p:sp>
    </p:spTree>
    <p:extLst>
      <p:ext uri="{BB962C8B-B14F-4D97-AF65-F5344CB8AC3E}">
        <p14:creationId xmlns:p14="http://schemas.microsoft.com/office/powerpoint/2010/main" val="3420401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ChalkSketch/>
                    </a14:imgEffect>
                  </a14:imgLayer>
                </a14:imgProps>
              </a:ext>
            </a:extLst>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457200"/>
            <a:ext cx="3886200" cy="5795798"/>
          </a:xfrm>
          <a:prstGeom prst="rect">
            <a:avLst/>
          </a:prstGeom>
        </p:spPr>
      </p:pic>
    </p:spTree>
    <p:extLst>
      <p:ext uri="{BB962C8B-B14F-4D97-AF65-F5344CB8AC3E}">
        <p14:creationId xmlns:p14="http://schemas.microsoft.com/office/powerpoint/2010/main" val="1377820555"/>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PastelsSmoot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4227576"/>
          </a:xfrm>
        </p:spPr>
        <p:txBody>
          <a:bodyPr>
            <a:normAutofit fontScale="77500" lnSpcReduction="20000"/>
          </a:bodyPr>
          <a:lstStyle/>
          <a:p>
            <a:r>
              <a:rPr lang="en-US" dirty="0"/>
              <a:t>This book takes its place alongside the unnerving, memorable, darkly funny family memoirs of </a:t>
            </a:r>
            <a:r>
              <a:rPr lang="en-US" dirty="0" err="1"/>
              <a:t>Augusten</a:t>
            </a:r>
            <a:r>
              <a:rPr lang="en-US" dirty="0"/>
              <a:t> Burroughs and Mary Karr. It's a father-daughter tale perfectly suited to the graphic memoir form. Meet Alison's father, a historic preservation expert and obsessive restorer of the family's Victorian house, a third-generation funeral home director, a high school English teacher, an icily distant parent, and a closeted homosexual who, as it turns out, is involved with male students and a family babysitter. Through narrative that is alternately heartbreaking and fiercely funny, we are drawn into a daughter's complex yearning for her father. And yet, apart from assigned stints dusting caskets at the family-owned 'fun home, ' as Alison and her brothers call it, the relationship achieves its most intimate expression through the shared code of books. When Alison comes out as homosexual herself in late adolescence, the denouement is swift, graphic, and redemptive.--From publisher description</a:t>
            </a:r>
            <a:r>
              <a:rPr lang="en-US" dirty="0" smtClean="0"/>
              <a:t>. </a:t>
            </a:r>
          </a:p>
          <a:p>
            <a:pPr marL="0" indent="0" algn="ctr">
              <a:buNone/>
            </a:pPr>
            <a:r>
              <a:rPr lang="en-US" b="1" dirty="0" smtClean="0"/>
              <a:t>(</a:t>
            </a:r>
            <a:r>
              <a:rPr lang="en-US" b="1" dirty="0" err="1" smtClean="0"/>
              <a:t>WorldCat</a:t>
            </a:r>
            <a:r>
              <a:rPr lang="en-US" b="1" dirty="0" smtClean="0"/>
              <a:t>)</a:t>
            </a:r>
            <a:endParaRPr lang="en-US" b="1" dirty="0"/>
          </a:p>
        </p:txBody>
      </p:sp>
      <p:sp>
        <p:nvSpPr>
          <p:cNvPr id="3" name="Title 2"/>
          <p:cNvSpPr>
            <a:spLocks noGrp="1"/>
          </p:cNvSpPr>
          <p:nvPr>
            <p:ph type="title"/>
          </p:nvPr>
        </p:nvSpPr>
        <p:spPr>
          <a:xfrm>
            <a:off x="762000" y="914400"/>
            <a:ext cx="7756263" cy="1054250"/>
          </a:xfrm>
        </p:spPr>
        <p:txBody>
          <a:bodyPr>
            <a:normAutofit/>
          </a:bodyPr>
          <a:lstStyle/>
          <a:p>
            <a:r>
              <a:rPr lang="en-US" sz="4400" b="0" cap="none" dirty="0" smtClean="0">
                <a:solidFill>
                  <a:srgbClr val="006600"/>
                </a:solidFill>
                <a:latin typeface="Baskerville Old Face" panose="02020602080505020303" pitchFamily="18" charset="0"/>
              </a:rPr>
              <a:t>Fun Home</a:t>
            </a:r>
            <a:endParaRPr lang="en-US" sz="4400" b="0" cap="none" dirty="0">
              <a:solidFill>
                <a:srgbClr val="006600"/>
              </a:solidFill>
              <a:latin typeface="Baskerville Old Face" panose="02020602080505020303" pitchFamily="18" charset="0"/>
            </a:endParaRPr>
          </a:p>
        </p:txBody>
      </p:sp>
    </p:spTree>
    <p:extLst>
      <p:ext uri="{BB962C8B-B14F-4D97-AF65-F5344CB8AC3E}">
        <p14:creationId xmlns:p14="http://schemas.microsoft.com/office/powerpoint/2010/main" val="19130779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ChalkSketch/>
                    </a14:imgEffect>
                  </a14:imgLayer>
                </a14:imgProps>
              </a:ext>
            </a:extLst>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6891" y="332509"/>
            <a:ext cx="4086225" cy="6181392"/>
          </a:xfrm>
          <a:prstGeom prst="rect">
            <a:avLst/>
          </a:prstGeom>
        </p:spPr>
      </p:pic>
    </p:spTree>
    <p:extLst>
      <p:ext uri="{BB962C8B-B14F-4D97-AF65-F5344CB8AC3E}">
        <p14:creationId xmlns:p14="http://schemas.microsoft.com/office/powerpoint/2010/main" val="974641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50000"/>
                <a:satMod val="340000"/>
                <a:lumMod val="40000"/>
              </a:schemeClr>
              <a:schemeClr val="bg1">
                <a:tint val="92000"/>
                <a:shade val="94000"/>
                <a:hueMod val="110000"/>
                <a:satMod val="236000"/>
                <a:lumMod val="120000"/>
              </a:schemeClr>
            </a:duotone>
            <a:extLst>
              <a:ext uri="{BEBA8EAE-BF5A-486C-A8C5-ECC9F3942E4B}">
                <a14:imgProps xmlns:a14="http://schemas.microsoft.com/office/drawing/2010/main">
                  <a14:imgLayer r:embed="rId3">
                    <a14:imgEffect>
                      <a14:artisticPastelsSmooth/>
                    </a14:imgEffect>
                  </a14:imgLayer>
                </a14:imgProps>
              </a:ext>
            </a:extLst>
          </a:blip>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i="1" dirty="0" smtClean="0"/>
          </a:p>
          <a:p>
            <a:r>
              <a:rPr lang="en-US" sz="2000" i="1" dirty="0" smtClean="0"/>
              <a:t>The </a:t>
            </a:r>
            <a:r>
              <a:rPr lang="en-US" sz="2000" i="1" dirty="0"/>
              <a:t>Mayor of Castro Street</a:t>
            </a:r>
            <a:r>
              <a:rPr lang="en-US" sz="2000" dirty="0"/>
              <a:t> is </a:t>
            </a:r>
            <a:r>
              <a:rPr lang="en-US" sz="2000" dirty="0" err="1"/>
              <a:t>Shilts's</a:t>
            </a:r>
            <a:r>
              <a:rPr lang="en-US" sz="2000" dirty="0"/>
              <a:t> acclaimed story of Harvey Milk, the man whose personal life, public career, and tragic assassination mirrored the dramatic and unprecedented emergence of the gay community in America during the 1970s. His is a story of personal tragedies and political intrigues, assassination in City Hall and massive riots in the streets, the miscarriage of justice and the consolidation of gay power and gay hope. </a:t>
            </a:r>
            <a:endParaRPr lang="en-US" sz="2000" dirty="0" smtClean="0"/>
          </a:p>
          <a:p>
            <a:pPr marL="0" indent="0" algn="ctr">
              <a:buNone/>
            </a:pPr>
            <a:r>
              <a:rPr lang="en-US" sz="2000" b="1" dirty="0" smtClean="0"/>
              <a:t>(</a:t>
            </a:r>
            <a:r>
              <a:rPr lang="en-US" sz="2000" b="1" dirty="0"/>
              <a:t>amazon.com)</a:t>
            </a:r>
            <a:endParaRPr lang="en-US" sz="2000" dirty="0"/>
          </a:p>
          <a:p>
            <a:endParaRPr lang="en-US" dirty="0"/>
          </a:p>
        </p:txBody>
      </p:sp>
      <p:sp>
        <p:nvSpPr>
          <p:cNvPr id="3" name="Title 2"/>
          <p:cNvSpPr>
            <a:spLocks noGrp="1"/>
          </p:cNvSpPr>
          <p:nvPr>
            <p:ph type="title"/>
          </p:nvPr>
        </p:nvSpPr>
        <p:spPr>
          <a:xfrm>
            <a:off x="685800" y="914400"/>
            <a:ext cx="7756263" cy="1054250"/>
          </a:xfrm>
        </p:spPr>
        <p:txBody>
          <a:bodyPr>
            <a:normAutofit/>
          </a:bodyPr>
          <a:lstStyle/>
          <a:p>
            <a:r>
              <a:rPr lang="en-US" sz="4400" b="0" cap="none" dirty="0" smtClean="0">
                <a:solidFill>
                  <a:srgbClr val="EF7F03"/>
                </a:solidFill>
                <a:latin typeface="Baskerville Old Face" panose="02020602080505020303" pitchFamily="18" charset="0"/>
              </a:rPr>
              <a:t>The Mayor of Castro Street</a:t>
            </a:r>
            <a:endParaRPr lang="en-US" sz="4400" b="0" cap="none" dirty="0">
              <a:solidFill>
                <a:srgbClr val="EF7F03"/>
              </a:solidFill>
              <a:latin typeface="Baskerville Old Face" panose="02020602080505020303" pitchFamily="18" charset="0"/>
            </a:endParaRPr>
          </a:p>
        </p:txBody>
      </p:sp>
    </p:spTree>
    <p:extLst>
      <p:ext uri="{BB962C8B-B14F-4D97-AF65-F5344CB8AC3E}">
        <p14:creationId xmlns:p14="http://schemas.microsoft.com/office/powerpoint/2010/main" val="4168772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4508</TotalTime>
  <Words>582</Words>
  <Application>Microsoft Office PowerPoint</Application>
  <PresentationFormat>On-screen Show (4:3)</PresentationFormat>
  <Paragraphs>45</Paragraphs>
  <Slides>24</Slides>
  <Notes>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Hardcover</vt:lpstr>
      <vt:lpstr>BlackTie</vt:lpstr>
      <vt:lpstr>LGBTQ BOOK DISPLAY</vt:lpstr>
      <vt:lpstr>PowerPoint Presentation</vt:lpstr>
      <vt:lpstr>Nonfiction</vt:lpstr>
      <vt:lpstr>PowerPoint Presentation</vt:lpstr>
      <vt:lpstr>Christopher and His Kind</vt:lpstr>
      <vt:lpstr>PowerPoint Presentation</vt:lpstr>
      <vt:lpstr>Fun Home</vt:lpstr>
      <vt:lpstr>PowerPoint Presentation</vt:lpstr>
      <vt:lpstr>The Mayor of Castro Street</vt:lpstr>
      <vt:lpstr>PowerPoint Presentation</vt:lpstr>
      <vt:lpstr>Stranger At The Gate</vt:lpstr>
      <vt:lpstr>PowerPoint Presentation</vt:lpstr>
      <vt:lpstr>Whipping Girl</vt:lpstr>
      <vt:lpstr>Fiction</vt:lpstr>
      <vt:lpstr>PowerPoint Presentation</vt:lpstr>
      <vt:lpstr>Giovanni’s Room</vt:lpstr>
      <vt:lpstr>PowerPoint Presentation</vt:lpstr>
      <vt:lpstr>Lies We Tell Ourselves</vt:lpstr>
      <vt:lpstr>PowerPoint Presentation</vt:lpstr>
      <vt:lpstr>More Happy Than Not</vt:lpstr>
      <vt:lpstr>PowerPoint Presentation</vt:lpstr>
      <vt:lpstr>A Single Man</vt:lpstr>
      <vt:lpstr>PowerPoint Presentation</vt:lpstr>
      <vt:lpstr>The Song of Achilles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 BOOK DISPLAY</dc:title>
  <dc:creator>Wilson</dc:creator>
  <cp:lastModifiedBy>Wilson</cp:lastModifiedBy>
  <cp:revision>19</cp:revision>
  <dcterms:created xsi:type="dcterms:W3CDTF">2015-10-22T17:54:00Z</dcterms:created>
  <dcterms:modified xsi:type="dcterms:W3CDTF">2015-10-28T17:02:22Z</dcterms:modified>
</cp:coreProperties>
</file>